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  <a:srgbClr val="D7E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25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067AD-AFE2-4B66-B156-7F69C321EE44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9A033-40B5-4102-9FBD-72679D7F3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708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CD2A6-34AB-4E89-A0B7-A323898C5D54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6480E-F27B-4A3C-A11D-1FF87F632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9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1547336" y="911354"/>
            <a:ext cx="3922776" cy="75533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69" y="1586560"/>
            <a:ext cx="5804111" cy="6348316"/>
          </a:xfrm>
        </p:spPr>
        <p:txBody>
          <a:bodyPr anchor="ctr">
            <a:noAutofit/>
          </a:bodyPr>
          <a:lstStyle>
            <a:lvl1pPr algn="ctr">
              <a:defRPr sz="5625" spc="45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963" y="8636619"/>
            <a:ext cx="4525523" cy="107218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125" b="1" i="0" cap="all" spc="225" baseline="0">
                <a:solidFill>
                  <a:schemeClr val="tx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669" y="9209314"/>
            <a:ext cx="1310469" cy="50333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1437" y="9209314"/>
            <a:ext cx="2314575" cy="49948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00311" y="9209314"/>
            <a:ext cx="1310469" cy="49948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691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3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72683" y="552336"/>
            <a:ext cx="1328948" cy="808947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552336"/>
            <a:ext cx="4357138" cy="808947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4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5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1" y="0"/>
            <a:ext cx="1583234" cy="9906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148" y="1551174"/>
            <a:ext cx="4605227" cy="5871128"/>
          </a:xfrm>
        </p:spPr>
        <p:txBody>
          <a:bodyPr anchor="b">
            <a:normAutofit/>
          </a:bodyPr>
          <a:lstStyle>
            <a:lvl1pPr>
              <a:defRPr sz="4725" spc="450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149" y="7453019"/>
            <a:ext cx="3947337" cy="13738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25" b="1" i="0" cap="all" spc="225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0558" y="9209314"/>
            <a:ext cx="840345" cy="50333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9474" y="9209314"/>
            <a:ext cx="2314575" cy="49948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92619" y="9209314"/>
            <a:ext cx="836756" cy="49948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491840" y="0"/>
            <a:ext cx="926009" cy="9906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1583234" cy="9906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70323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3302000"/>
            <a:ext cx="2695194" cy="522816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9385" y="3302000"/>
            <a:ext cx="2695194" cy="522816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605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2" y="550336"/>
            <a:ext cx="5722144" cy="21573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374" y="3177250"/>
            <a:ext cx="2708910" cy="91365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350" b="1" cap="all" spc="113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374" y="4202036"/>
            <a:ext cx="2708910" cy="432813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1549" y="3177250"/>
            <a:ext cx="2708910" cy="91365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350" b="1" cap="all" spc="113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1549" y="4202036"/>
            <a:ext cx="2708910" cy="432813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336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4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4156770" y="0"/>
            <a:ext cx="2701231" cy="9906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060" y="660401"/>
            <a:ext cx="1739315" cy="172852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350" b="1" i="0" cap="all" spc="169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41" y="1329433"/>
            <a:ext cx="3464111" cy="72007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0060" y="2515263"/>
            <a:ext cx="1739315" cy="601490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050" baseline="0">
                <a:solidFill>
                  <a:schemeClr val="bg2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0342" y="9209314"/>
            <a:ext cx="693762" cy="503334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3287" y="9209314"/>
            <a:ext cx="1958726" cy="499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01195" y="9209314"/>
            <a:ext cx="693257" cy="499483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83664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orient="horz" pos="754" userDrawn="1">
          <p15:clr>
            <a:srgbClr val="FBAE40"/>
          </p15:clr>
        </p15:guide>
        <p15:guide id="3" orient="horz" pos="100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9449" y="2"/>
            <a:ext cx="4137517" cy="990599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4156770" y="0"/>
            <a:ext cx="2701231" cy="9906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060" y="660400"/>
            <a:ext cx="1739316" cy="172852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350" b="1" i="0" spc="169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0060" y="2515263"/>
            <a:ext cx="1739316" cy="601490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050" baseline="0">
                <a:solidFill>
                  <a:schemeClr val="bg2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0847" y="9209314"/>
            <a:ext cx="693257" cy="503334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3287" y="9209314"/>
            <a:ext cx="1958726" cy="499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92115" y="9209314"/>
            <a:ext cx="710595" cy="499483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04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068" y="552334"/>
            <a:ext cx="5725307" cy="2155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68" y="3302003"/>
            <a:ext cx="5725307" cy="519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4069" y="9209314"/>
            <a:ext cx="1310469" cy="503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209314"/>
            <a:ext cx="2314575" cy="499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4" y="9209314"/>
            <a:ext cx="1585912" cy="499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98551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6698551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509318" cy="9906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832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3825" kern="1200" cap="all" spc="11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kumimoji="1"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kumimoji="1"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kumimoji="1"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kumimoji="1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kumimoji="1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kumimoji="1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kumimoji="1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kumimoji="1"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kumimoji="1"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  <p15:guide id="8" pos="792" userDrawn="1">
          <p15:clr>
            <a:srgbClr val="F26B43"/>
          </p15:clr>
        </p15:guide>
        <p15:guide id="9" pos="7200" userDrawn="1">
          <p15:clr>
            <a:srgbClr val="F26B43"/>
          </p15:clr>
        </p15:guide>
        <p15:guide id="10" orient="horz" pos="4342" userDrawn="1">
          <p15:clr>
            <a:srgbClr val="F26B43"/>
          </p15:clr>
        </p15:guide>
        <p15:guide id="11" orient="horz" pos="1560" userDrawn="1">
          <p15:clr>
            <a:srgbClr val="F26B43"/>
          </p15:clr>
        </p15:guide>
        <p15:guide id="12" orient="horz" pos="4030" userDrawn="1">
          <p15:clr>
            <a:srgbClr val="F26B43"/>
          </p15:clr>
        </p15:guide>
        <p15:guide id="13" orient="horz" pos="260" userDrawn="1">
          <p15:clr>
            <a:srgbClr val="F26B43"/>
          </p15:clr>
        </p15:guide>
        <p15:guide id="14" pos="594" userDrawn="1">
          <p15:clr>
            <a:srgbClr val="F26B43"/>
          </p15:clr>
        </p15:guide>
        <p15:guide id="15" pos="5400" userDrawn="1">
          <p15:clr>
            <a:srgbClr val="F26B43"/>
          </p15:clr>
        </p15:guide>
        <p15:guide id="16" pos="446" userDrawn="1">
          <p15:clr>
            <a:srgbClr val="F26B43"/>
          </p15:clr>
        </p15:guide>
        <p15:guide id="17" pos="4050" userDrawn="1">
          <p15:clr>
            <a:srgbClr val="F26B43"/>
          </p15:clr>
        </p15:guide>
        <p15:guide id="18" orient="horz" pos="5789" userDrawn="1">
          <p15:clr>
            <a:srgbClr val="F26B43"/>
          </p15:clr>
        </p15:guide>
        <p15:guide id="19" orient="horz" pos="2080" userDrawn="1">
          <p15:clr>
            <a:srgbClr val="F26B43"/>
          </p15:clr>
        </p15:guide>
        <p15:guide id="20" orient="horz" pos="5373" userDrawn="1">
          <p15:clr>
            <a:srgbClr val="F26B43"/>
          </p15:clr>
        </p15:guide>
        <p15:guide id="21" orient="horz" pos="3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ホームベース 5"/>
          <p:cNvSpPr/>
          <p:nvPr/>
        </p:nvSpPr>
        <p:spPr>
          <a:xfrm rot="10800000">
            <a:off x="361950" y="7970017"/>
            <a:ext cx="6255528" cy="184131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4" name="ハート 3"/>
          <p:cNvSpPr/>
          <p:nvPr/>
        </p:nvSpPr>
        <p:spPr>
          <a:xfrm rot="20694041">
            <a:off x="216909" y="8360253"/>
            <a:ext cx="380577" cy="427083"/>
          </a:xfrm>
          <a:prstGeom prst="hear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5" name="正方形/長方形 4"/>
          <p:cNvSpPr/>
          <p:nvPr/>
        </p:nvSpPr>
        <p:spPr>
          <a:xfrm>
            <a:off x="-663422" y="153797"/>
            <a:ext cx="7821579" cy="1123353"/>
          </a:xfrm>
          <a:prstGeom prst="rect">
            <a:avLst/>
          </a:prstGeom>
          <a:noFill/>
          <a:ln>
            <a:noFill/>
          </a:ln>
        </p:spPr>
        <p:txBody>
          <a:bodyPr wrap="square" lIns="55721" tIns="27861" rIns="55721" bIns="27861">
            <a:spAutoFit/>
          </a:bodyPr>
          <a:lstStyle/>
          <a:p>
            <a:pPr algn="ctr"/>
            <a:r>
              <a:rPr lang="en-US" altLang="ja-JP" sz="3467" b="1" spc="30" dirty="0">
                <a:ln w="0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2021</a:t>
            </a:r>
            <a:r>
              <a:rPr lang="ja-JP" altLang="en-US" sz="3467" b="1" spc="30" dirty="0">
                <a:ln w="0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年　史上最高！！</a:t>
            </a:r>
            <a:endParaRPr lang="en-US" altLang="ja-JP" sz="3467" b="1" spc="30" dirty="0">
              <a:ln w="0"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ja-JP" altLang="en-US" sz="3467" b="1" spc="30" dirty="0">
                <a:ln w="0">
                  <a:noFill/>
                </a:ln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“美</a:t>
            </a:r>
            <a:r>
              <a:rPr lang="en-US" altLang="ja-JP" sz="3467" b="1" spc="30" dirty="0">
                <a:ln w="0">
                  <a:noFill/>
                </a:ln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BODY</a:t>
            </a:r>
            <a:r>
              <a:rPr lang="ja-JP" altLang="en-US" sz="3467" b="1" spc="30" dirty="0">
                <a:ln w="0">
                  <a:noFill/>
                </a:ln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”</a:t>
            </a:r>
            <a:r>
              <a:rPr lang="ja-JP" altLang="en-US" sz="3467" b="1" spc="30" dirty="0">
                <a:ln w="0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な私で</a:t>
            </a:r>
            <a:r>
              <a:rPr lang="ja-JP" altLang="en-US" sz="3467" b="1" spc="30" dirty="0" smtClean="0">
                <a:ln w="0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迎えよう！</a:t>
            </a:r>
            <a:endParaRPr lang="ja-JP" altLang="en-US" sz="3467" b="1" spc="30" dirty="0">
              <a:ln w="0"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159504" y="6648364"/>
            <a:ext cx="1903066" cy="949619"/>
          </a:xfrm>
          <a:prstGeom prst="wedgeEllipseCallout">
            <a:avLst>
              <a:gd name="adj1" fmla="val 31924"/>
              <a:gd name="adj2" fmla="val -6274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solidFill>
                  <a:schemeClr val="tx2"/>
                </a:solidFill>
              </a:rPr>
              <a:t>今なら</a:t>
            </a:r>
            <a:r>
              <a:rPr kumimoji="1" lang="en-US" altLang="ja-JP" sz="1100" b="1" dirty="0" smtClean="0">
                <a:solidFill>
                  <a:schemeClr val="tx2"/>
                </a:solidFill>
              </a:rPr>
              <a:t>2</a:t>
            </a:r>
            <a:r>
              <a:rPr kumimoji="1" lang="ja-JP" altLang="en-US" sz="1100" b="1" dirty="0">
                <a:solidFill>
                  <a:schemeClr val="tx2"/>
                </a:solidFill>
              </a:rPr>
              <a:t>か月間￥</a:t>
            </a:r>
            <a:r>
              <a:rPr kumimoji="1" lang="en-US" altLang="ja-JP" sz="1100" b="1" dirty="0" smtClean="0">
                <a:solidFill>
                  <a:schemeClr val="tx2"/>
                </a:solidFill>
              </a:rPr>
              <a:t>13200</a:t>
            </a:r>
            <a:r>
              <a:rPr kumimoji="1" lang="ja-JP" altLang="en-US" sz="1100" b="1" dirty="0">
                <a:solidFill>
                  <a:schemeClr val="tx2"/>
                </a:solidFill>
              </a:rPr>
              <a:t>～</a:t>
            </a:r>
            <a:endParaRPr kumimoji="1" lang="en-US" altLang="ja-JP" sz="1100" b="1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1100" b="1" dirty="0" smtClean="0">
                <a:solidFill>
                  <a:schemeClr val="tx2"/>
                </a:solidFill>
              </a:rPr>
              <a:t>始められちゃう☆</a:t>
            </a:r>
            <a:endParaRPr kumimoji="1" lang="ja-JP" altLang="en-US" sz="1100" b="1" dirty="0">
              <a:solidFill>
                <a:schemeClr val="tx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6219882" y="7723209"/>
            <a:ext cx="2909048" cy="1375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FF(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フリーフルタイム</a:t>
            </a:r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) 16,800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円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　毎日受講（１日２本受講可）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　</a:t>
            </a:r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90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分</a:t>
            </a:r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WS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無料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　</a:t>
            </a:r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レッスン１枚バスタオル付き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　予約４件・キャンセル待ち２件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kumimoji="1" lang="ja-JP" altLang="en-US" sz="1517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27050" y="8172137"/>
            <a:ext cx="5532284" cy="1425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733" dirty="0" smtClean="0">
                <a:solidFill>
                  <a:srgbClr val="FF0000"/>
                </a:solidFill>
              </a:rPr>
              <a:t>😊再開応援キャンペーン😊</a:t>
            </a:r>
            <a:endParaRPr kumimoji="1" lang="en-US" altLang="ja-JP" sz="1733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733" dirty="0" smtClean="0"/>
              <a:t>初月半額＋</a:t>
            </a:r>
            <a:r>
              <a:rPr kumimoji="1" lang="en-US" altLang="ja-JP" sz="1733" dirty="0" smtClean="0"/>
              <a:t>2</a:t>
            </a:r>
            <a:r>
              <a:rPr kumimoji="1" lang="ja-JP" altLang="en-US" sz="1733" dirty="0" smtClean="0"/>
              <a:t>か月目月謝で再開</a:t>
            </a:r>
            <a:endParaRPr kumimoji="1" lang="en-US" altLang="ja-JP" sz="1733" dirty="0" smtClean="0"/>
          </a:p>
          <a:p>
            <a:pPr algn="ctr"/>
            <a:r>
              <a:rPr kumimoji="1" lang="ja-JP" altLang="en-US" sz="1733" dirty="0" smtClean="0"/>
              <a:t>最短</a:t>
            </a:r>
            <a:r>
              <a:rPr kumimoji="1" lang="en-US" altLang="ja-JP" sz="1733" dirty="0" smtClean="0"/>
              <a:t>2</a:t>
            </a:r>
            <a:r>
              <a:rPr kumimoji="1" lang="ja-JP" altLang="en-US" sz="1733" dirty="0" smtClean="0"/>
              <a:t>か月目で解約</a:t>
            </a:r>
            <a:r>
              <a:rPr kumimoji="1" lang="en-US" altLang="ja-JP" sz="1733" dirty="0" smtClean="0"/>
              <a:t>ok</a:t>
            </a:r>
          </a:p>
          <a:p>
            <a:pPr algn="ctr"/>
            <a:r>
              <a:rPr kumimoji="1" lang="ja-JP" altLang="en-US" sz="1733" dirty="0" smtClean="0"/>
              <a:t>さらに</a:t>
            </a:r>
            <a:endParaRPr kumimoji="1" lang="en-US" altLang="ja-JP" sz="1733" dirty="0" smtClean="0"/>
          </a:p>
          <a:p>
            <a:pPr algn="ctr"/>
            <a:r>
              <a:rPr kumimoji="1" lang="ja-JP" altLang="en-US" sz="1733" dirty="0" smtClean="0"/>
              <a:t>再開応援特典としてスペシャルクーポンプレゼント♡</a:t>
            </a:r>
            <a:endParaRPr kumimoji="1" lang="en-US" altLang="ja-JP" sz="1733" dirty="0" smtClean="0"/>
          </a:p>
        </p:txBody>
      </p:sp>
      <p:pic>
        <p:nvPicPr>
          <p:cNvPr id="19" name="図 18" descr="ホットヨガスタジオLAVAコーポレートロゴ・ブランドロゴ リニューアル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58" y="-338609"/>
            <a:ext cx="1225634" cy="18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011609" y="707068"/>
            <a:ext cx="929110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17" dirty="0">
                <a:solidFill>
                  <a:schemeClr val="bg2">
                    <a:lumMod val="25000"/>
                  </a:schemeClr>
                </a:solidFill>
              </a:rPr>
              <a:t>LAVA</a:t>
            </a:r>
            <a:endParaRPr kumimoji="1" lang="ja-JP" altLang="en-US" sz="151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56842" y="901290"/>
            <a:ext cx="1078250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83" dirty="0">
                <a:solidFill>
                  <a:schemeClr val="bg2">
                    <a:lumMod val="25000"/>
                  </a:schemeClr>
                </a:solidFill>
              </a:rPr>
              <a:t>International</a:t>
            </a:r>
            <a:endParaRPr kumimoji="1" lang="ja-JP" altLang="en-US" sz="1083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6213184" y="3179169"/>
            <a:ext cx="2700071" cy="1375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137" b="1" dirty="0"/>
          </a:p>
          <a:p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LF(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ライトフルタイム</a:t>
            </a:r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) 10.800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円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　毎日受講（１日１本受講可）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　本予約３件・キャンセル待ち１件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回コースとの差額はなんと</a:t>
            </a:r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2000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円！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kumimoji="1" lang="ja-JP" altLang="en-US" sz="1517" b="1" dirty="0"/>
          </a:p>
        </p:txBody>
      </p:sp>
      <p:sp>
        <p:nvSpPr>
          <p:cNvPr id="16" name="ハート 15"/>
          <p:cNvSpPr/>
          <p:nvPr/>
        </p:nvSpPr>
        <p:spPr>
          <a:xfrm rot="1417279">
            <a:off x="6244759" y="8529682"/>
            <a:ext cx="429444" cy="423408"/>
          </a:xfrm>
          <a:prstGeom prst="hear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4" y="4554867"/>
            <a:ext cx="1285118" cy="85790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72" y="6228889"/>
            <a:ext cx="1431691" cy="9496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90000" l="58800" r="100000">
                        <a14:foregroundMark x1="83000" y1="15833" x2="82400" y2="21333"/>
                        <a14:foregroundMark x1="75400" y1="15000" x2="86000" y2="16167"/>
                        <a14:foregroundMark x1="72600" y1="15833" x2="73600" y2="26167"/>
                        <a14:foregroundMark x1="69400" y1="16167" x2="70800" y2="25500"/>
                        <a14:foregroundMark x1="65400" y1="33333" x2="66000" y2="64667"/>
                        <a14:foregroundMark x1="83000" y1="14667" x2="87400" y2="1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80" t="2709"/>
          <a:stretch/>
        </p:blipFill>
        <p:spPr>
          <a:xfrm rot="20864772">
            <a:off x="478298" y="8631394"/>
            <a:ext cx="432403" cy="114278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85222" l="7200" r="65600">
                        <a14:foregroundMark x1="36933" y1="8889" x2="36133" y2="24222"/>
                        <a14:foregroundMark x1="39467" y1="9000" x2="43600" y2="25667"/>
                        <a14:foregroundMark x1="33467" y1="8889" x2="40667" y2="8889"/>
                        <a14:foregroundMark x1="35467" y1="8444" x2="41733" y2="8889"/>
                        <a14:foregroundMark x1="39867" y1="8333" x2="42267" y2="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1" t="6277" r="32814" b="10317"/>
          <a:stretch/>
        </p:blipFill>
        <p:spPr>
          <a:xfrm rot="1434109">
            <a:off x="5879136" y="7219609"/>
            <a:ext cx="728038" cy="118203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00" b="941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3" t="3865" r="23477" b="4198"/>
          <a:stretch/>
        </p:blipFill>
        <p:spPr>
          <a:xfrm rot="20742098">
            <a:off x="567960" y="7715979"/>
            <a:ext cx="572167" cy="1149782"/>
          </a:xfrm>
          <a:prstGeom prst="rect">
            <a:avLst/>
          </a:prstGeom>
        </p:spPr>
      </p:pic>
      <p:sp>
        <p:nvSpPr>
          <p:cNvPr id="20" name="ハート 19"/>
          <p:cNvSpPr/>
          <p:nvPr/>
        </p:nvSpPr>
        <p:spPr>
          <a:xfrm rot="1417279">
            <a:off x="1180164" y="7805588"/>
            <a:ext cx="384110" cy="355252"/>
          </a:xfrm>
          <a:prstGeom prst="hear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72" y="1498840"/>
            <a:ext cx="1478230" cy="98681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-225941" y="1370561"/>
            <a:ext cx="7431309" cy="6663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37" dirty="0" smtClean="0"/>
              <a:t>【</a:t>
            </a:r>
            <a:r>
              <a:rPr kumimoji="1" lang="ja-JP" altLang="en-US" sz="1137" dirty="0"/>
              <a:t>小田原</a:t>
            </a:r>
            <a:r>
              <a:rPr kumimoji="1" lang="ja-JP" altLang="en-US" sz="1137" dirty="0" smtClean="0"/>
              <a:t>店開催　</a:t>
            </a:r>
            <a:r>
              <a:rPr kumimoji="1" lang="en-US" altLang="ja-JP" sz="1137" dirty="0" smtClean="0"/>
              <a:t>10</a:t>
            </a:r>
            <a:r>
              <a:rPr kumimoji="1" lang="ja-JP" altLang="en-US" sz="1137" dirty="0"/>
              <a:t>月・</a:t>
            </a:r>
            <a:r>
              <a:rPr kumimoji="1" lang="en-US" altLang="ja-JP" sz="1137" dirty="0"/>
              <a:t>11</a:t>
            </a:r>
            <a:r>
              <a:rPr kumimoji="1" lang="ja-JP" altLang="en-US" sz="1137" dirty="0"/>
              <a:t>月・</a:t>
            </a:r>
            <a:r>
              <a:rPr kumimoji="1" lang="en-US" altLang="ja-JP" sz="1137" dirty="0"/>
              <a:t>12</a:t>
            </a:r>
            <a:r>
              <a:rPr kumimoji="1" lang="ja-JP" altLang="en-US" sz="1137" dirty="0"/>
              <a:t>月イベントのお知らせ</a:t>
            </a:r>
            <a:r>
              <a:rPr kumimoji="1" lang="ja-JP" altLang="en-US" sz="1137" dirty="0" smtClean="0"/>
              <a:t>♪</a:t>
            </a:r>
            <a:r>
              <a:rPr kumimoji="1" lang="en-US" altLang="ja-JP" sz="1137" dirty="0"/>
              <a:t>】</a:t>
            </a:r>
            <a:endParaRPr kumimoji="1" lang="en-US" altLang="ja-JP" sz="1137" dirty="0" smtClean="0"/>
          </a:p>
          <a:p>
            <a:pPr algn="ctr"/>
            <a:endParaRPr kumimoji="1" lang="en-US" altLang="ja-JP" sz="1137" dirty="0"/>
          </a:p>
          <a:p>
            <a:pPr algn="ctr"/>
            <a:r>
              <a:rPr kumimoji="1" lang="ja-JP" altLang="en-US" sz="1137" dirty="0" smtClean="0"/>
              <a:t>こんにちは、お久しぶりです！</a:t>
            </a:r>
            <a:endParaRPr kumimoji="1" lang="en-US" altLang="ja-JP" sz="1137" dirty="0" smtClean="0"/>
          </a:p>
          <a:p>
            <a:pPr algn="ctr"/>
            <a:r>
              <a:rPr kumimoji="1" lang="ja-JP" altLang="en-US" sz="1137" dirty="0"/>
              <a:t>少しずつ肌寒くなり今年もあっという間</a:t>
            </a:r>
            <a:r>
              <a:rPr kumimoji="1" lang="ja-JP" altLang="en-US" sz="1137" dirty="0" smtClean="0"/>
              <a:t>に残り数か月</a:t>
            </a:r>
            <a:r>
              <a:rPr kumimoji="1" lang="ja-JP" altLang="en-US" sz="1137" dirty="0"/>
              <a:t>。</a:t>
            </a:r>
            <a:endParaRPr kumimoji="1" lang="en-US" altLang="ja-JP" sz="1137" dirty="0"/>
          </a:p>
          <a:p>
            <a:pPr algn="ctr"/>
            <a:r>
              <a:rPr kumimoji="1" lang="ja-JP" altLang="en-US" sz="1137" dirty="0" smtClean="0"/>
              <a:t>長らくお会いできていませんが、いかがお過ごしでしょうか？</a:t>
            </a:r>
            <a:endParaRPr kumimoji="1" lang="en-US" altLang="ja-JP" sz="1137" dirty="0" smtClean="0"/>
          </a:p>
          <a:p>
            <a:pPr algn="ctr"/>
            <a:endParaRPr kumimoji="1" lang="en-US" altLang="ja-JP" sz="1137" dirty="0" smtClean="0"/>
          </a:p>
          <a:p>
            <a:pPr algn="ctr"/>
            <a:r>
              <a:rPr kumimoji="1" lang="ja-JP" altLang="en-US" sz="1200" dirty="0" smtClean="0"/>
              <a:t>ちょうど</a:t>
            </a:r>
            <a:r>
              <a:rPr kumimoji="1" lang="ja-JP" altLang="en-US" sz="1200" dirty="0"/>
              <a:t>これからの季節寒くなるにつれ代謝が落ちるにも関わらず</a:t>
            </a:r>
            <a:r>
              <a:rPr kumimoji="1" lang="ja-JP" altLang="en-US" sz="1200" dirty="0" smtClean="0"/>
              <a:t>、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運動</a:t>
            </a:r>
            <a:r>
              <a:rPr kumimoji="1" lang="ja-JP" altLang="en-US" sz="1200" dirty="0"/>
              <a:t>習慣が減ってしまう・・なんてことありませんか？</a:t>
            </a:r>
          </a:p>
          <a:p>
            <a:pPr algn="ctr"/>
            <a:r>
              <a:rPr kumimoji="1" lang="ja-JP" altLang="en-US" sz="1200" dirty="0"/>
              <a:t>さらに今年</a:t>
            </a:r>
            <a:r>
              <a:rPr kumimoji="1" lang="ja-JP" altLang="en-US" sz="1200" dirty="0" smtClean="0"/>
              <a:t>はコロナ</a:t>
            </a:r>
            <a:r>
              <a:rPr kumimoji="1" lang="ja-JP" altLang="en-US" sz="1200" dirty="0"/>
              <a:t>の時期もあったので例年に比べてもまだ体がなまっている状態・・</a:t>
            </a:r>
            <a:r>
              <a:rPr kumimoji="1" lang="ja-JP" altLang="en-US" sz="1200" dirty="0" smtClean="0"/>
              <a:t>・</a:t>
            </a:r>
            <a:endParaRPr kumimoji="1" lang="en-US" altLang="ja-JP" sz="1200" dirty="0" smtClean="0"/>
          </a:p>
          <a:p>
            <a:pPr algn="ctr"/>
            <a:endParaRPr kumimoji="1" lang="en-US" altLang="ja-JP" sz="1200" dirty="0"/>
          </a:p>
          <a:p>
            <a:pPr algn="ctr"/>
            <a:r>
              <a:rPr kumimoji="1" lang="ja-JP" altLang="en-US" sz="1200" dirty="0" smtClean="0"/>
              <a:t>そこで</a:t>
            </a:r>
            <a:r>
              <a:rPr kumimoji="1" lang="en-US" altLang="ja-JP" sz="1200" dirty="0" smtClean="0"/>
              <a:t>LAVA</a:t>
            </a:r>
            <a:r>
              <a:rPr kumimoji="1" lang="ja-JP" altLang="en-US" sz="1200" dirty="0" smtClean="0"/>
              <a:t>フレスポ小田原シティーモール店では</a:t>
            </a:r>
            <a:endParaRPr kumimoji="1" lang="en-US" altLang="ja-JP" sz="1200" dirty="0" smtClean="0"/>
          </a:p>
          <a:p>
            <a:pPr algn="ctr"/>
            <a:r>
              <a:rPr kumimoji="1" lang="en-US" altLang="ja-JP" sz="1200" dirty="0" smtClean="0"/>
              <a:t>10</a:t>
            </a:r>
            <a:r>
              <a:rPr kumimoji="1" lang="ja-JP" altLang="en-US" sz="1200" dirty="0" smtClean="0"/>
              <a:t>月から年末にかけて</a:t>
            </a:r>
            <a:r>
              <a:rPr kumimoji="1" lang="en-US" altLang="ja-JP" sz="1200" dirty="0" smtClean="0"/>
              <a:t>3</a:t>
            </a:r>
            <a:r>
              <a:rPr kumimoji="1" lang="ja-JP" altLang="en-US" sz="1200" dirty="0" smtClean="0"/>
              <a:t>か月間限定ダイエットイベントを開催いたします！</a:t>
            </a:r>
            <a:endParaRPr kumimoji="1" lang="en-US" altLang="ja-JP" sz="1137" dirty="0"/>
          </a:p>
          <a:p>
            <a:pPr algn="ctr"/>
            <a:endParaRPr kumimoji="1" lang="en-US" altLang="ja-JP" sz="1137" b="1" dirty="0" smtClean="0"/>
          </a:p>
          <a:p>
            <a:pPr algn="ctr"/>
            <a:r>
              <a:rPr kumimoji="1" lang="en-US" altLang="ja-JP" sz="1137" b="1" dirty="0" smtClean="0"/>
              <a:t>10</a:t>
            </a:r>
            <a:r>
              <a:rPr kumimoji="1" lang="ja-JP" altLang="en-US" sz="1137" b="1" dirty="0"/>
              <a:t>月：下半身の強化～パンツを</a:t>
            </a:r>
            <a:r>
              <a:rPr kumimoji="1" lang="ja-JP" altLang="en-US" sz="1137" b="1" dirty="0">
                <a:solidFill>
                  <a:srgbClr val="FF0000"/>
                </a:solidFill>
              </a:rPr>
              <a:t>１サイズ</a:t>
            </a:r>
            <a:r>
              <a:rPr kumimoji="1" lang="en-US" altLang="ja-JP" sz="1137" b="1" dirty="0">
                <a:solidFill>
                  <a:srgbClr val="FF0000"/>
                </a:solidFill>
              </a:rPr>
              <a:t>down</a:t>
            </a:r>
            <a:r>
              <a:rPr kumimoji="1" lang="ja-JP" altLang="en-US" sz="1137" b="1" dirty="0"/>
              <a:t>～</a:t>
            </a:r>
            <a:endParaRPr kumimoji="1" lang="en-US" altLang="ja-JP" sz="1137" b="1" dirty="0"/>
          </a:p>
          <a:p>
            <a:pPr algn="ctr"/>
            <a:r>
              <a:rPr kumimoji="1" lang="ja-JP" altLang="en-US" sz="1137" b="1" dirty="0"/>
              <a:t>　　　</a:t>
            </a:r>
            <a:r>
              <a:rPr kumimoji="1" lang="en-US" altLang="ja-JP" sz="1137" b="1" dirty="0"/>
              <a:t>11</a:t>
            </a:r>
            <a:r>
              <a:rPr kumimoji="1" lang="ja-JP" altLang="en-US" sz="1137" b="1" dirty="0"/>
              <a:t>月：上半身の強化～綺麗な姿勢、</a:t>
            </a:r>
            <a:r>
              <a:rPr kumimoji="1" lang="ja-JP" altLang="en-US" sz="1137" b="1" dirty="0">
                <a:solidFill>
                  <a:srgbClr val="FF0000"/>
                </a:solidFill>
              </a:rPr>
              <a:t>くびれをゲット</a:t>
            </a:r>
            <a:r>
              <a:rPr kumimoji="1" lang="ja-JP" altLang="en-US" sz="1137" b="1" dirty="0"/>
              <a:t>～</a:t>
            </a:r>
            <a:endParaRPr kumimoji="1" lang="en-US" altLang="ja-JP" sz="1137" b="1" dirty="0"/>
          </a:p>
          <a:p>
            <a:pPr algn="ctr"/>
            <a:r>
              <a:rPr kumimoji="1" lang="en-US" altLang="ja-JP" sz="1137" b="1" dirty="0"/>
              <a:t>12</a:t>
            </a:r>
            <a:r>
              <a:rPr kumimoji="1" lang="ja-JP" altLang="en-US" sz="1137" b="1" dirty="0"/>
              <a:t>月：</a:t>
            </a:r>
            <a:r>
              <a:rPr kumimoji="1" lang="ja-JP" altLang="en-US" sz="1137" b="1" dirty="0">
                <a:solidFill>
                  <a:srgbClr val="FF0000"/>
                </a:solidFill>
              </a:rPr>
              <a:t>総仕上げ！！</a:t>
            </a:r>
            <a:r>
              <a:rPr kumimoji="1" lang="ja-JP" altLang="en-US" sz="1137" b="1" dirty="0"/>
              <a:t>～目指</a:t>
            </a:r>
            <a:r>
              <a:rPr kumimoji="1" lang="ja-JP" altLang="en-US" sz="1137" b="1" dirty="0" err="1"/>
              <a:t>せ</a:t>
            </a:r>
            <a:r>
              <a:rPr kumimoji="1" lang="ja-JP" altLang="en-US" sz="1137" b="1" dirty="0"/>
              <a:t>マイナス</a:t>
            </a:r>
            <a:r>
              <a:rPr kumimoji="1" lang="en-US" altLang="ja-JP" sz="1137" b="1" dirty="0"/>
              <a:t>2</a:t>
            </a:r>
            <a:r>
              <a:rPr kumimoji="1" lang="ja-JP" altLang="en-US" sz="1137" b="1" dirty="0"/>
              <a:t>キロ！～</a:t>
            </a:r>
            <a:endParaRPr kumimoji="1" lang="en-US" altLang="ja-JP" sz="1137" b="1" dirty="0"/>
          </a:p>
          <a:p>
            <a:pPr algn="ctr"/>
            <a:endParaRPr kumimoji="1" lang="en-US" altLang="ja-JP" sz="1137" b="1" dirty="0" smtClean="0"/>
          </a:p>
          <a:p>
            <a:pPr algn="ctr"/>
            <a:r>
              <a:rPr kumimoji="1" lang="ja-JP" altLang="en-US" sz="1137" b="1" dirty="0" smtClean="0"/>
              <a:t>この期間中　特別レッスンとして新レッスンを導入いたします☆</a:t>
            </a:r>
            <a:endParaRPr kumimoji="1" lang="en-US" altLang="ja-JP" sz="1137" b="1" dirty="0" smtClean="0"/>
          </a:p>
          <a:p>
            <a:pPr algn="ctr"/>
            <a:r>
              <a:rPr kumimoji="1" lang="ja-JP" altLang="en-US" sz="1200" b="1" dirty="0">
                <a:solidFill>
                  <a:srgbClr val="00B050"/>
                </a:solidFill>
              </a:rPr>
              <a:t>★上半身スッキリヨガ初級・中級</a:t>
            </a:r>
            <a:endParaRPr kumimoji="1" lang="en-US" altLang="ja-JP" sz="1200" b="1" dirty="0">
              <a:solidFill>
                <a:srgbClr val="00B050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rgbClr val="00B050"/>
                </a:solidFill>
              </a:rPr>
              <a:t>★下半身きれいヨガ初級・中級</a:t>
            </a:r>
            <a:endParaRPr kumimoji="1" lang="en-US" altLang="ja-JP" sz="1200" b="1" dirty="0">
              <a:solidFill>
                <a:srgbClr val="00B050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rgbClr val="00B050"/>
                </a:solidFill>
              </a:rPr>
              <a:t>★ダイエットヨガ初級・中級　限定開催♪　</a:t>
            </a:r>
            <a:endParaRPr kumimoji="1" lang="en-US" altLang="ja-JP" sz="1200" b="1" dirty="0" smtClean="0">
              <a:solidFill>
                <a:srgbClr val="00B050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rgbClr val="00B050"/>
                </a:solidFill>
              </a:rPr>
              <a:t>　　　　　　</a:t>
            </a:r>
            <a:endParaRPr kumimoji="1" lang="en-US" altLang="ja-JP" sz="1137" b="1" dirty="0" smtClean="0"/>
          </a:p>
          <a:p>
            <a:pPr algn="ctr"/>
            <a:r>
              <a:rPr kumimoji="1" lang="ja-JP" altLang="en-US" sz="1137" b="1" dirty="0" smtClean="0"/>
              <a:t>毎年、年末や年越しを迎えたころ</a:t>
            </a:r>
            <a:endParaRPr kumimoji="1" lang="en-US" altLang="ja-JP" sz="1137" b="1" dirty="0" smtClean="0"/>
          </a:p>
          <a:p>
            <a:pPr algn="ctr"/>
            <a:r>
              <a:rPr kumimoji="1" lang="ja-JP" altLang="en-US" sz="1137" b="1" dirty="0" smtClean="0"/>
              <a:t>慌ててダイエットを初めなきゃ！なんてことありませんか？</a:t>
            </a:r>
            <a:endParaRPr kumimoji="1" lang="en-US" altLang="ja-JP" sz="1137" b="1" dirty="0"/>
          </a:p>
          <a:p>
            <a:pPr algn="ctr"/>
            <a:r>
              <a:rPr kumimoji="1" lang="ja-JP" altLang="en-US" sz="1137" dirty="0" smtClean="0"/>
              <a:t>こんな年だったからこそ、新年を史上最高の私で迎えるために</a:t>
            </a:r>
            <a:endParaRPr kumimoji="1" lang="en-US" altLang="ja-JP" sz="1137" dirty="0" smtClean="0"/>
          </a:p>
          <a:p>
            <a:pPr algn="ctr"/>
            <a:r>
              <a:rPr kumimoji="1" lang="ja-JP" altLang="en-US" sz="1137" dirty="0" smtClean="0"/>
              <a:t>この３ヵ月間だけで</a:t>
            </a:r>
            <a:r>
              <a:rPr kumimoji="1" lang="ja-JP" altLang="en-US" sz="1137" dirty="0"/>
              <a:t>も</a:t>
            </a:r>
            <a:r>
              <a:rPr kumimoji="1" lang="ja-JP" altLang="en-US" sz="1137" dirty="0" smtClean="0"/>
              <a:t>本気</a:t>
            </a:r>
            <a:r>
              <a:rPr kumimoji="1" lang="ja-JP" altLang="en-US" sz="1137" dirty="0"/>
              <a:t>ダイエット＆</a:t>
            </a:r>
            <a:r>
              <a:rPr kumimoji="1" lang="en-US" altLang="ja-JP" sz="1137" dirty="0"/>
              <a:t>BODY</a:t>
            </a:r>
            <a:r>
              <a:rPr kumimoji="1" lang="ja-JP" altLang="en-US" sz="1137" dirty="0"/>
              <a:t>ラインの引き締めを</a:t>
            </a:r>
            <a:r>
              <a:rPr kumimoji="1" lang="ja-JP" altLang="en-US" sz="1137" dirty="0" smtClean="0"/>
              <a:t>目指し</a:t>
            </a:r>
            <a:endParaRPr kumimoji="1" lang="en-US" altLang="ja-JP" sz="1137" dirty="0"/>
          </a:p>
          <a:p>
            <a:pPr algn="ctr"/>
            <a:r>
              <a:rPr kumimoji="1" lang="ja-JP" altLang="en-US" sz="1137" dirty="0" smtClean="0"/>
              <a:t>今</a:t>
            </a:r>
            <a:r>
              <a:rPr kumimoji="1" lang="ja-JP" altLang="en-US" sz="1137" dirty="0"/>
              <a:t>から計画的に一緒に頑張りましょう！</a:t>
            </a:r>
            <a:r>
              <a:rPr kumimoji="1" lang="ja-JP" altLang="en-US" sz="1137" dirty="0" smtClean="0"/>
              <a:t>！</a:t>
            </a:r>
            <a:endParaRPr kumimoji="1" lang="en-US" altLang="ja-JP" sz="1137" dirty="0" smtClean="0"/>
          </a:p>
          <a:p>
            <a:pPr algn="ctr"/>
            <a:endParaRPr kumimoji="1" lang="en-US" altLang="ja-JP" sz="1137" dirty="0" smtClean="0"/>
          </a:p>
          <a:p>
            <a:pPr algn="ctr"/>
            <a:r>
              <a:rPr kumimoji="1" lang="ja-JP" altLang="en-US" sz="1137" dirty="0" smtClean="0"/>
              <a:t>さらに！今なら</a:t>
            </a:r>
            <a:r>
              <a:rPr kumimoji="1" lang="ja-JP" altLang="en-US" sz="1137" b="1" dirty="0" smtClean="0">
                <a:solidFill>
                  <a:srgbClr val="FF0000"/>
                </a:solidFill>
              </a:rPr>
              <a:t>再開応援キャンペーン中！</a:t>
            </a:r>
            <a:endParaRPr kumimoji="1" lang="en-US" altLang="ja-JP" sz="1137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137" b="1" dirty="0" smtClean="0"/>
              <a:t>初月半額＋</a:t>
            </a:r>
            <a:r>
              <a:rPr kumimoji="1" lang="en-US" altLang="ja-JP" sz="1137" b="1" dirty="0" smtClean="0"/>
              <a:t>2</a:t>
            </a:r>
            <a:r>
              <a:rPr kumimoji="1" lang="ja-JP" altLang="en-US" sz="1137" b="1" dirty="0" smtClean="0"/>
              <a:t>か月目料金</a:t>
            </a:r>
            <a:r>
              <a:rPr kumimoji="1" lang="ja-JP" altLang="en-US" sz="1137" dirty="0" smtClean="0"/>
              <a:t>で始められちゃう！</a:t>
            </a:r>
            <a:endParaRPr kumimoji="1" lang="en-US" altLang="ja-JP" sz="1137" dirty="0" smtClean="0"/>
          </a:p>
          <a:p>
            <a:pPr algn="ctr"/>
            <a:r>
              <a:rPr kumimoji="1" lang="ja-JP" altLang="en-US" sz="1137" dirty="0" smtClean="0"/>
              <a:t>最短で</a:t>
            </a:r>
            <a:r>
              <a:rPr kumimoji="1" lang="en-US" altLang="ja-JP" sz="1137" dirty="0" smtClean="0"/>
              <a:t>2</a:t>
            </a:r>
            <a:r>
              <a:rPr kumimoji="1" lang="ja-JP" altLang="en-US" sz="1137" dirty="0" smtClean="0"/>
              <a:t>か月で解約でも</a:t>
            </a:r>
            <a:r>
              <a:rPr kumimoji="1" lang="en-US" altLang="ja-JP" sz="1137" dirty="0" smtClean="0"/>
              <a:t>OK</a:t>
            </a:r>
          </a:p>
          <a:p>
            <a:pPr algn="ctr"/>
            <a:endParaRPr kumimoji="1" lang="en-US" altLang="ja-JP" sz="1137" dirty="0"/>
          </a:p>
          <a:p>
            <a:pPr algn="ctr"/>
            <a:r>
              <a:rPr kumimoji="1" lang="ja-JP" altLang="en-US" sz="1137" dirty="0" smtClean="0"/>
              <a:t>この冬の</a:t>
            </a:r>
            <a:r>
              <a:rPr kumimoji="1" lang="en-US" altLang="ja-JP" sz="1137" dirty="0" smtClean="0"/>
              <a:t>3</a:t>
            </a:r>
            <a:r>
              <a:rPr kumimoji="1" lang="ja-JP" altLang="en-US" sz="1137" dirty="0" smtClean="0"/>
              <a:t>か月間だけでも大歓迎です。</a:t>
            </a:r>
            <a:endParaRPr kumimoji="1" lang="en-US" altLang="ja-JP" sz="1137" dirty="0" smtClean="0"/>
          </a:p>
          <a:p>
            <a:pPr algn="ctr"/>
            <a:r>
              <a:rPr kumimoji="1" lang="ja-JP" altLang="en-US" sz="1137" dirty="0" smtClean="0"/>
              <a:t>ぜひ今こそ、再スタート☆</a:t>
            </a:r>
            <a:endParaRPr kumimoji="1" lang="en-US" altLang="ja-JP" sz="1137" dirty="0" smtClean="0"/>
          </a:p>
          <a:p>
            <a:pPr algn="ctr"/>
            <a:endParaRPr kumimoji="1" lang="en-US" altLang="ja-JP" sz="1137" dirty="0"/>
          </a:p>
          <a:p>
            <a:pPr algn="ctr"/>
            <a:r>
              <a:rPr kumimoji="1" lang="ja-JP" altLang="en-US" sz="1137" dirty="0" smtClean="0"/>
              <a:t>私たちと一緒に</a:t>
            </a:r>
            <a:r>
              <a:rPr kumimoji="1" lang="en-US" altLang="ja-JP" sz="1137" dirty="0" smtClean="0"/>
              <a:t>2021</a:t>
            </a:r>
            <a:r>
              <a:rPr kumimoji="1" lang="ja-JP" altLang="en-US" sz="1137" dirty="0" smtClean="0"/>
              <a:t>年を輝ける自分で迎えましょう☆</a:t>
            </a:r>
            <a:endParaRPr kumimoji="1" lang="en-US" altLang="ja-JP" sz="1137" dirty="0" smtClean="0"/>
          </a:p>
        </p:txBody>
      </p:sp>
    </p:spTree>
    <p:extLst>
      <p:ext uri="{BB962C8B-B14F-4D97-AF65-F5344CB8AC3E}">
        <p14:creationId xmlns:p14="http://schemas.microsoft.com/office/powerpoint/2010/main" val="15606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317173" y="2429873"/>
            <a:ext cx="3047757" cy="1299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251984" y="9379013"/>
            <a:ext cx="3417177" cy="429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94" b="1" dirty="0">
                <a:solidFill>
                  <a:schemeClr val="accent4">
                    <a:lumMod val="75000"/>
                  </a:schemeClr>
                </a:solidFill>
              </a:rPr>
              <a:t>　</a:t>
            </a:r>
            <a:r>
              <a:rPr kumimoji="1" lang="ja-JP" altLang="en-US" sz="1950" b="1" u="sng" dirty="0">
                <a:solidFill>
                  <a:schemeClr val="accent4">
                    <a:lumMod val="75000"/>
                  </a:schemeClr>
                </a:solidFill>
              </a:rPr>
              <a:t>導入レッスンのお知らせ</a:t>
            </a:r>
            <a:r>
              <a:rPr kumimoji="1" lang="ja-JP" altLang="en-US" sz="731" dirty="0"/>
              <a:t>　　　　　</a:t>
            </a:r>
            <a:endParaRPr kumimoji="1" lang="en-US" altLang="ja-JP" sz="73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3333" y="58430"/>
            <a:ext cx="6600417" cy="102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33" b="1" u="sng" dirty="0">
                <a:solidFill>
                  <a:schemeClr val="accent6"/>
                </a:solidFill>
              </a:rPr>
              <a:t>スタッフおすすめ★</a:t>
            </a:r>
            <a:endParaRPr kumimoji="1" lang="en-US" altLang="ja-JP" sz="3033" b="1" u="sng" dirty="0">
              <a:solidFill>
                <a:schemeClr val="accent6"/>
              </a:solidFill>
            </a:endParaRPr>
          </a:p>
          <a:p>
            <a:r>
              <a:rPr kumimoji="1" lang="ja-JP" altLang="en-US" sz="3033" b="1" u="sng" dirty="0">
                <a:solidFill>
                  <a:schemeClr val="accent6"/>
                </a:solidFill>
              </a:rPr>
              <a:t>レッスンの組み合わせ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41523" y="275829"/>
            <a:ext cx="2278188" cy="642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92" dirty="0"/>
              <a:t>2021</a:t>
            </a:r>
            <a:r>
              <a:rPr kumimoji="1" lang="ja-JP" altLang="en-US" sz="1192" dirty="0"/>
              <a:t>年を美</a:t>
            </a:r>
            <a:r>
              <a:rPr kumimoji="1" lang="en-US" altLang="ja-JP" sz="1192" dirty="0"/>
              <a:t>BODY</a:t>
            </a:r>
            <a:r>
              <a:rPr kumimoji="1" lang="ja-JP" altLang="en-US" sz="1192" dirty="0"/>
              <a:t>で迎える為に</a:t>
            </a:r>
            <a:endParaRPr kumimoji="1" lang="en-US" altLang="ja-JP" sz="1192" dirty="0"/>
          </a:p>
          <a:p>
            <a:r>
              <a:rPr kumimoji="1" lang="en-US" altLang="ja-JP" sz="1192" dirty="0"/>
              <a:t>10-12</a:t>
            </a:r>
            <a:r>
              <a:rPr kumimoji="1" lang="ja-JP" altLang="en-US" sz="1192" dirty="0"/>
              <a:t>月限定レッスンとの</a:t>
            </a:r>
            <a:endParaRPr kumimoji="1" lang="en-US" altLang="ja-JP" sz="1192" dirty="0"/>
          </a:p>
          <a:p>
            <a:r>
              <a:rPr kumimoji="1" lang="ja-JP" altLang="en-US" sz="1192" dirty="0"/>
              <a:t>組み合わせを提案します！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-61772" y="-618040"/>
            <a:ext cx="3711272" cy="429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97" dirty="0"/>
              <a:t>他にもオススメしたい組み合わせがたくさんあります！</a:t>
            </a:r>
            <a:endParaRPr kumimoji="1" lang="en-US" altLang="ja-JP" sz="1097" dirty="0"/>
          </a:p>
          <a:p>
            <a:r>
              <a:rPr kumimoji="1" lang="ja-JP" altLang="en-US" sz="1097" dirty="0"/>
              <a:t>スタッフに相談してみてください！！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1" y="3867785"/>
            <a:ext cx="1960010" cy="130843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1" y="1153276"/>
            <a:ext cx="1838974" cy="122515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6" y="6645813"/>
            <a:ext cx="1970859" cy="131568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2598131" y="3939972"/>
            <a:ext cx="4007127" cy="124303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517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上半身スッキリヨガ</a:t>
            </a:r>
            <a:r>
              <a:rPr lang="en-US" altLang="ja-JP" sz="1192" dirty="0"/>
              <a:t>60</a:t>
            </a:r>
            <a:r>
              <a:rPr lang="ja-JP" altLang="en-US" sz="1192" dirty="0"/>
              <a:t>分 初級</a:t>
            </a:r>
            <a:r>
              <a:rPr lang="ja-JP" altLang="en-US" sz="1192" dirty="0">
                <a:solidFill>
                  <a:srgbClr val="FF0000"/>
                </a:solidFill>
              </a:rPr>
              <a:t>♥</a:t>
            </a:r>
            <a:r>
              <a:rPr lang="en-US" altLang="ja-JP" sz="1192" dirty="0"/>
              <a:t>2</a:t>
            </a:r>
            <a:r>
              <a:rPr lang="ja-JP" altLang="en-US" sz="1192" dirty="0"/>
              <a:t>　中級</a:t>
            </a:r>
            <a:r>
              <a:rPr lang="ja-JP" altLang="en-US" sz="1192" dirty="0">
                <a:solidFill>
                  <a:srgbClr val="FF0000"/>
                </a:solidFill>
              </a:rPr>
              <a:t>♥</a:t>
            </a:r>
            <a:r>
              <a:rPr lang="en-US" altLang="ja-JP" sz="1192" dirty="0"/>
              <a:t>3</a:t>
            </a:r>
          </a:p>
          <a:p>
            <a:endParaRPr lang="en-US" altLang="ja-JP" sz="1192" dirty="0"/>
          </a:p>
          <a:p>
            <a:r>
              <a:rPr lang="ja-JP" altLang="en-US" sz="1192" dirty="0"/>
              <a:t>上半身の姿勢を正すことで、痩せやすいカラダを</a:t>
            </a:r>
            <a:endParaRPr lang="en-US" altLang="ja-JP" sz="1192" dirty="0"/>
          </a:p>
          <a:p>
            <a:r>
              <a:rPr lang="ja-JP" altLang="en-US" sz="1192" dirty="0"/>
              <a:t>つくるコース。肩甲骨をさまざまな方向に動かし、</a:t>
            </a:r>
            <a:endParaRPr lang="en-US" altLang="ja-JP" sz="1192" dirty="0"/>
          </a:p>
          <a:p>
            <a:r>
              <a:rPr lang="ja-JP" altLang="en-US" sz="1192" dirty="0">
                <a:solidFill>
                  <a:srgbClr val="FF0000"/>
                </a:solidFill>
              </a:rPr>
              <a:t>バストアップ</a:t>
            </a:r>
            <a:r>
              <a:rPr lang="ja-JP" altLang="en-US" sz="1192" dirty="0"/>
              <a:t>や</a:t>
            </a:r>
            <a:r>
              <a:rPr lang="ja-JP" altLang="en-US" sz="1192" dirty="0">
                <a:solidFill>
                  <a:srgbClr val="FF0000"/>
                </a:solidFill>
              </a:rPr>
              <a:t>デコルテラインづくり</a:t>
            </a:r>
            <a:r>
              <a:rPr lang="ja-JP" altLang="en-US" sz="1192" dirty="0"/>
              <a:t>を</a:t>
            </a:r>
            <a:endParaRPr lang="en-US" altLang="ja-JP" sz="1192" dirty="0"/>
          </a:p>
          <a:p>
            <a:r>
              <a:rPr lang="ja-JP" altLang="en-US" sz="1192" dirty="0"/>
              <a:t>一緒に目指しましょう！</a:t>
            </a:r>
            <a:endParaRPr lang="en-US" altLang="ja-JP" sz="1192" dirty="0"/>
          </a:p>
        </p:txBody>
      </p:sp>
      <p:sp>
        <p:nvSpPr>
          <p:cNvPr id="33" name="角丸四角形 32"/>
          <p:cNvSpPr/>
          <p:nvPr/>
        </p:nvSpPr>
        <p:spPr>
          <a:xfrm>
            <a:off x="3557501" y="2442924"/>
            <a:ext cx="3047757" cy="13109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27230" y="1236181"/>
            <a:ext cx="4053589" cy="105958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517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下半身きれいヨガ</a:t>
            </a:r>
            <a:r>
              <a:rPr lang="en-US" altLang="ja-JP" sz="1192" dirty="0"/>
              <a:t>60</a:t>
            </a:r>
            <a:r>
              <a:rPr lang="ja-JP" altLang="en-US" sz="1192" dirty="0"/>
              <a:t>分 初級</a:t>
            </a:r>
            <a:r>
              <a:rPr lang="ja-JP" altLang="en-US" sz="1192" dirty="0">
                <a:solidFill>
                  <a:srgbClr val="FF0000"/>
                </a:solidFill>
              </a:rPr>
              <a:t>♥</a:t>
            </a:r>
            <a:r>
              <a:rPr lang="en-US" altLang="ja-JP" sz="1192" dirty="0"/>
              <a:t>2</a:t>
            </a:r>
            <a:r>
              <a:rPr lang="ja-JP" altLang="en-US" sz="1192" dirty="0"/>
              <a:t>　中級</a:t>
            </a:r>
            <a:r>
              <a:rPr lang="ja-JP" altLang="en-US" sz="1192" dirty="0">
                <a:solidFill>
                  <a:srgbClr val="FF0000"/>
                </a:solidFill>
              </a:rPr>
              <a:t>♥</a:t>
            </a:r>
            <a:r>
              <a:rPr lang="en-US" altLang="ja-JP" sz="1192" dirty="0"/>
              <a:t>3.5</a:t>
            </a:r>
          </a:p>
          <a:p>
            <a:endParaRPr lang="en-US" altLang="ja-JP" sz="1192" dirty="0"/>
          </a:p>
          <a:p>
            <a:r>
              <a:rPr lang="ja-JP" altLang="en-US" sz="1192" dirty="0"/>
              <a:t>ほぐしとシェイプアップに効果的なポーズをとることで、</a:t>
            </a:r>
            <a:r>
              <a:rPr lang="ja-JP" altLang="en-US" sz="1192" dirty="0">
                <a:solidFill>
                  <a:srgbClr val="FF0000"/>
                </a:solidFill>
              </a:rPr>
              <a:t>美しい脚のラインやヒップラインをつくる</a:t>
            </a:r>
            <a:r>
              <a:rPr lang="ja-JP" altLang="en-US" sz="1192" dirty="0"/>
              <a:t>コース。</a:t>
            </a:r>
            <a:endParaRPr lang="en-US" altLang="ja-JP" sz="1192" dirty="0"/>
          </a:p>
          <a:p>
            <a:r>
              <a:rPr lang="ja-JP" altLang="en-US" sz="1192" dirty="0"/>
              <a:t>太ももやふくらはぎの筋力</a:t>
            </a:r>
            <a:r>
              <a:rPr lang="en-US" altLang="ja-JP" sz="1192" dirty="0"/>
              <a:t>UP</a:t>
            </a:r>
            <a:r>
              <a:rPr lang="ja-JP" altLang="en-US" sz="1192" dirty="0"/>
              <a:t>で代謝</a:t>
            </a:r>
            <a:r>
              <a:rPr lang="en-US" altLang="ja-JP" sz="1192" dirty="0"/>
              <a:t>UP</a:t>
            </a:r>
            <a:r>
              <a:rPr lang="ja-JP" altLang="en-US" sz="1192" dirty="0"/>
              <a:t>☆</a:t>
            </a:r>
            <a:endParaRPr lang="en-US" altLang="ja-JP" sz="1192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35695" y="6759468"/>
            <a:ext cx="4045123" cy="106553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517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ダイエットヨガ</a:t>
            </a:r>
            <a:r>
              <a:rPr lang="en-US" altLang="ja-JP" sz="1192" dirty="0"/>
              <a:t>60</a:t>
            </a:r>
            <a:r>
              <a:rPr lang="ja-JP" altLang="en-US" sz="1192" dirty="0"/>
              <a:t>分 初級</a:t>
            </a:r>
            <a:r>
              <a:rPr lang="ja-JP" altLang="en-US" sz="1192" dirty="0">
                <a:solidFill>
                  <a:srgbClr val="FF0000"/>
                </a:solidFill>
              </a:rPr>
              <a:t>♥</a:t>
            </a:r>
            <a:r>
              <a:rPr lang="en-US" altLang="ja-JP" sz="1192" dirty="0"/>
              <a:t>2</a:t>
            </a:r>
            <a:r>
              <a:rPr lang="ja-JP" altLang="en-US" sz="1192" dirty="0"/>
              <a:t>　中級</a:t>
            </a:r>
            <a:r>
              <a:rPr lang="ja-JP" altLang="en-US" sz="1192" dirty="0">
                <a:solidFill>
                  <a:srgbClr val="FF0000"/>
                </a:solidFill>
              </a:rPr>
              <a:t>♥</a:t>
            </a:r>
            <a:r>
              <a:rPr lang="en-US" altLang="ja-JP" sz="1192" dirty="0"/>
              <a:t>3.5</a:t>
            </a:r>
          </a:p>
          <a:p>
            <a:endParaRPr lang="en-US" altLang="ja-JP" sz="1192" dirty="0"/>
          </a:p>
          <a:p>
            <a:r>
              <a:rPr lang="ja-JP" altLang="en-US" sz="1192" dirty="0"/>
              <a:t>体幹を鍛えると同時に、気になる</a:t>
            </a:r>
            <a:r>
              <a:rPr lang="ja-JP" altLang="en-US" sz="1192" dirty="0">
                <a:solidFill>
                  <a:srgbClr val="FF0000"/>
                </a:solidFill>
              </a:rPr>
              <a:t>お腹や二の腕、</a:t>
            </a:r>
            <a:endParaRPr lang="en-US" altLang="ja-JP" sz="1192" dirty="0">
              <a:solidFill>
                <a:srgbClr val="FF0000"/>
              </a:solidFill>
            </a:endParaRPr>
          </a:p>
          <a:p>
            <a:r>
              <a:rPr lang="ja-JP" altLang="en-US" sz="1192" dirty="0">
                <a:solidFill>
                  <a:srgbClr val="FF0000"/>
                </a:solidFill>
              </a:rPr>
              <a:t>脚などを引き締める</a:t>
            </a:r>
            <a:r>
              <a:rPr lang="ja-JP" altLang="en-US" sz="1192" dirty="0"/>
              <a:t>ポーズもとっていきます。</a:t>
            </a:r>
            <a:endParaRPr lang="en-US" altLang="ja-JP" sz="1192" dirty="0"/>
          </a:p>
          <a:p>
            <a:r>
              <a:rPr lang="ja-JP" altLang="en-US" sz="1192" dirty="0"/>
              <a:t>ポーズ力を高めたい方にもおススメのレッスンです。</a:t>
            </a:r>
            <a:endParaRPr lang="en-US" altLang="ja-JP" sz="1192" dirty="0"/>
          </a:p>
        </p:txBody>
      </p:sp>
      <p:sp>
        <p:nvSpPr>
          <p:cNvPr id="45" name="角丸四角形 44"/>
          <p:cNvSpPr/>
          <p:nvPr/>
        </p:nvSpPr>
        <p:spPr>
          <a:xfrm>
            <a:off x="305454" y="5264793"/>
            <a:ext cx="3047757" cy="1299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46" name="角丸四角形 45"/>
          <p:cNvSpPr/>
          <p:nvPr/>
        </p:nvSpPr>
        <p:spPr>
          <a:xfrm>
            <a:off x="3526738" y="5261345"/>
            <a:ext cx="3047757" cy="13109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47" name="角丸四角形 46"/>
          <p:cNvSpPr/>
          <p:nvPr/>
        </p:nvSpPr>
        <p:spPr>
          <a:xfrm>
            <a:off x="327299" y="8007058"/>
            <a:ext cx="3047757" cy="1299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48" name="角丸四角形 47"/>
          <p:cNvSpPr/>
          <p:nvPr/>
        </p:nvSpPr>
        <p:spPr>
          <a:xfrm>
            <a:off x="3533061" y="7961493"/>
            <a:ext cx="3047757" cy="13109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886677" y="9322049"/>
            <a:ext cx="5521179" cy="61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37" dirty="0"/>
              <a:t>この冬に向けて新レッスンも導入します！</a:t>
            </a:r>
            <a:endParaRPr kumimoji="1" lang="en-US" altLang="ja-JP" sz="1137" dirty="0"/>
          </a:p>
          <a:p>
            <a:r>
              <a:rPr kumimoji="1" lang="ja-JP" altLang="en-US" sz="1137" dirty="0"/>
              <a:t>デトックスヨガ、すっきり二の腕、ボディバランスヨガ等</a:t>
            </a:r>
            <a:endParaRPr kumimoji="1" lang="en-US" altLang="ja-JP" sz="1137" dirty="0"/>
          </a:p>
          <a:p>
            <a:r>
              <a:rPr kumimoji="1" lang="ja-JP" altLang="en-US" sz="1137" dirty="0"/>
              <a:t>もしかすると特別レッスン開催もあるかも・・・♡</a:t>
            </a:r>
            <a:endParaRPr kumimoji="1" lang="en-US" altLang="ja-JP" sz="1137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17173" y="2458596"/>
            <a:ext cx="2986232" cy="1309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下半身きれいヨガ✖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美脚ヨガ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975" dirty="0"/>
          </a:p>
          <a:p>
            <a:pPr algn="ctr"/>
            <a:r>
              <a:rPr kumimoji="1" lang="ja-JP" altLang="en-US" sz="975" dirty="0"/>
              <a:t>美脚ヨガではマッサージのパートも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多くあります。夏場は意外と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脚冷えやすいので、下半身の冷えや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むくみを改善したい方にオススメ！</a:t>
            </a:r>
            <a:endParaRPr kumimoji="1" lang="en-US" altLang="ja-JP" sz="975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14987" y="2517365"/>
            <a:ext cx="2986232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下半身きれいヨガ✖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美尻ヨガ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975" dirty="0"/>
          </a:p>
          <a:p>
            <a:pPr algn="ctr"/>
            <a:r>
              <a:rPr kumimoji="1" lang="ja-JP" altLang="en-US" sz="975" dirty="0"/>
              <a:t>体の約７割の筋力は下半身が担っています。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まずは土台となる下半身を強化することで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基礎代謝が上がり、ダイエットの近道へ☆</a:t>
            </a:r>
            <a:endParaRPr kumimoji="1" lang="en-US" altLang="ja-JP" sz="975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50" y="8063536"/>
            <a:ext cx="2929278" cy="1309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ダイエットヨガ✖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ボディデザインヨガ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975" dirty="0"/>
          </a:p>
          <a:p>
            <a:pPr algn="ctr"/>
            <a:r>
              <a:rPr kumimoji="1" lang="ja-JP" altLang="en-US" sz="975" dirty="0"/>
              <a:t>姿勢を保持するインナーマッスルを使い、身体の軸を鍛えぬく！お腹のむくみ解消やウエストの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引き締め、体幹を使うポーズ力などの向上へ☆</a:t>
            </a:r>
            <a:endParaRPr kumimoji="1" lang="en-US" altLang="ja-JP" sz="975" dirty="0"/>
          </a:p>
          <a:p>
            <a:pPr algn="ctr"/>
            <a:endParaRPr kumimoji="1" lang="ja-JP" altLang="en-US" sz="975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588263" y="7946804"/>
            <a:ext cx="2986232" cy="154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ダイエットヨガ✖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パワーヨガ系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kumimoji="1" lang="ja-JP" altLang="en-US" sz="975" dirty="0">
                <a:solidFill>
                  <a:prstClr val="black"/>
                </a:solidFill>
              </a:rPr>
              <a:t>全身を楽しく動かして有酸素運動を行い脂肪燃焼！女性らしく、しなやかな体を作るために必要な筋力、基礎代謝アップを手に入れましょう☆</a:t>
            </a:r>
          </a:p>
          <a:p>
            <a:pPr algn="ctr"/>
            <a:endParaRPr kumimoji="1" lang="ja-JP" altLang="en-US" sz="975" dirty="0"/>
          </a:p>
          <a:p>
            <a:pPr algn="ctr"/>
            <a:endParaRPr kumimoji="1" lang="en-US" altLang="ja-JP" sz="975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99674" y="5331316"/>
            <a:ext cx="2988379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上半身スッキリヨガ✖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お腹引き締めヨガ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975" dirty="0"/>
          </a:p>
          <a:p>
            <a:pPr algn="ctr"/>
            <a:r>
              <a:rPr kumimoji="1" lang="ja-JP" altLang="en-US" sz="975" dirty="0"/>
              <a:t>腹筋・背筋のバランスを向上させ、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カラダの中心部分を整えることで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効率よく痩せやすいからだを目指しましょう☆</a:t>
            </a:r>
            <a:endParaRPr kumimoji="1" lang="en-US" altLang="ja-JP" sz="975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83692" y="5288335"/>
            <a:ext cx="2990803" cy="1309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上半身スッキリヨガ✖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背中美人ヨガ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975" dirty="0"/>
          </a:p>
          <a:p>
            <a:pPr algn="ctr"/>
            <a:r>
              <a:rPr kumimoji="1" lang="ja-JP" altLang="en-US" sz="975" dirty="0"/>
              <a:t>上半身を徹底的に使う組み合わせ😊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背中周辺にある褐色脂肪細胞を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刺激してぜい肉になっていく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白色脂肪細胞を燃焼させましょう☆</a:t>
            </a:r>
            <a:endParaRPr kumimoji="1" lang="en-US" altLang="ja-JP" sz="975" dirty="0"/>
          </a:p>
        </p:txBody>
      </p:sp>
    </p:spTree>
    <p:extLst>
      <p:ext uri="{BB962C8B-B14F-4D97-AF65-F5344CB8AC3E}">
        <p14:creationId xmlns:p14="http://schemas.microsoft.com/office/powerpoint/2010/main" val="27064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TM10001106[[fn=バッジ]]</Template>
  <TotalTime>1224</TotalTime>
  <Words>372</Words>
  <Application>Microsoft Office PowerPoint</Application>
  <PresentationFormat>A4 210 x 297 mm</PresentationFormat>
  <Paragraphs>118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Gill Sans MT</vt:lpstr>
      <vt:lpstr>メイリオ</vt:lpstr>
      <vt:lpstr>游ゴシック</vt:lpstr>
      <vt:lpstr>Arial</vt:lpstr>
      <vt:lpstr>Impact</vt:lpstr>
      <vt:lpstr>Badge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LAVA藤沢駅前店BACK用PC</dc:creator>
  <cp:lastModifiedBy>LAVAフレスポ小田原シティーモール店BACK用PC</cp:lastModifiedBy>
  <cp:revision>89</cp:revision>
  <cp:lastPrinted>2020-09-02T07:37:26Z</cp:lastPrinted>
  <dcterms:created xsi:type="dcterms:W3CDTF">2020-08-22T07:17:14Z</dcterms:created>
  <dcterms:modified xsi:type="dcterms:W3CDTF">2020-09-30T09:38:10Z</dcterms:modified>
</cp:coreProperties>
</file>